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312" r:id="rId4"/>
    <p:sldId id="257" r:id="rId5"/>
    <p:sldId id="258" r:id="rId6"/>
    <p:sldId id="305" r:id="rId7"/>
    <p:sldId id="294" r:id="rId8"/>
    <p:sldId id="262" r:id="rId9"/>
    <p:sldId id="302" r:id="rId10"/>
    <p:sldId id="292" r:id="rId11"/>
    <p:sldId id="304" r:id="rId12"/>
    <p:sldId id="306" r:id="rId13"/>
    <p:sldId id="311" r:id="rId14"/>
    <p:sldId id="299" r:id="rId15"/>
    <p:sldId id="308" r:id="rId16"/>
    <p:sldId id="309" r:id="rId17"/>
    <p:sldId id="310" r:id="rId18"/>
    <p:sldId id="303" r:id="rId19"/>
    <p:sldId id="298" r:id="rId20"/>
  </p:sldIdLst>
  <p:sldSz cx="9144000" cy="6858000" type="screen4x3"/>
  <p:notesSz cx="6858000" cy="9144000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17" autoAdjust="0"/>
    <p:restoredTop sz="94660"/>
  </p:normalViewPr>
  <p:slideViewPr>
    <p:cSldViewPr>
      <p:cViewPr varScale="1">
        <p:scale>
          <a:sx n="127" d="100"/>
          <a:sy n="127" d="100"/>
        </p:scale>
        <p:origin x="126" y="2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105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5847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24109493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7573244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4339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024249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8634939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1114465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1804815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17182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3017949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2963782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9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accent2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de-DE" altLang="de-DE"/>
          </a:p>
        </p:txBody>
      </p:sp>
      <p:sp>
        <p:nvSpPr>
          <p:cNvPr id="1028" name="Text Box 8"/>
          <p:cNvSpPr txBox="1">
            <a:spLocks noChangeArrowheads="1"/>
          </p:cNvSpPr>
          <p:nvPr userDrawn="1"/>
        </p:nvSpPr>
        <p:spPr bwMode="auto">
          <a:xfrm>
            <a:off x="0" y="-7268"/>
            <a:ext cx="9144000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de-DE" altLang="de-DE" b="1" dirty="0"/>
              <a:t>1. Halbjahr 2026</a:t>
            </a:r>
            <a:endParaRPr lang="de-DE" altLang="de-DE" b="1" i="1" dirty="0"/>
          </a:p>
          <a:p>
            <a:pPr algn="ctr" eaLnBrk="1" hangingPunct="1">
              <a:defRPr/>
            </a:pPr>
            <a:r>
              <a:rPr lang="de-DE" altLang="de-DE" b="1" i="1" dirty="0"/>
              <a:t>Englisch am Abend A1-4</a:t>
            </a:r>
            <a:endParaRPr lang="de-DE" altLang="de-DE" b="1" dirty="0"/>
          </a:p>
          <a:p>
            <a:pPr algn="ctr" eaLnBrk="1" hangingPunct="1">
              <a:defRPr/>
            </a:pPr>
            <a:r>
              <a:rPr lang="de-DE" altLang="de-DE" b="1"/>
              <a:t>261-40604C, Do, 18.30 – 20.00 </a:t>
            </a:r>
            <a:r>
              <a:rPr lang="de-DE" altLang="de-DE" b="1" dirty="0"/>
              <a:t>Uhr</a:t>
            </a:r>
          </a:p>
        </p:txBody>
      </p:sp>
      <p:sp>
        <p:nvSpPr>
          <p:cNvPr id="1029" name="Line 10"/>
          <p:cNvSpPr>
            <a:spLocks noChangeShapeType="1"/>
          </p:cNvSpPr>
          <p:nvPr userDrawn="1"/>
        </p:nvSpPr>
        <p:spPr bwMode="auto">
          <a:xfrm>
            <a:off x="0" y="90805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pic>
        <p:nvPicPr>
          <p:cNvPr id="1030" name="Picture 11" descr="English is easy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4150" y="6096000"/>
            <a:ext cx="1133475" cy="76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Grafik 2" descr="Ein Bild, das Text, Schrift, Logo, Grafiken enthält.&#10;&#10;KI-generierte Inhalte können fehlerhaft sein.">
            <a:extLst>
              <a:ext uri="{FF2B5EF4-FFF2-40B4-BE49-F238E27FC236}">
                <a16:creationId xmlns:a16="http://schemas.microsoft.com/office/drawing/2014/main" id="{0E93D5A5-5D7C-E8A5-469A-6579D79F50F3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3057" y="188640"/>
            <a:ext cx="2297455" cy="46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0" y="2781300"/>
            <a:ext cx="9144000" cy="8921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/>
            <a:r>
              <a:rPr lang="en-GB" altLang="de-DE" dirty="0">
                <a:latin typeface="Verdana" pitchFamily="34" charset="0"/>
              </a:rPr>
              <a:t>Which country is it?</a:t>
            </a:r>
            <a:endParaRPr lang="de-DE" altLang="de-DE" dirty="0"/>
          </a:p>
        </p:txBody>
      </p:sp>
    </p:spTree>
  </p:cSld>
  <p:clrMapOvr>
    <a:masterClrMapping/>
  </p:clrMapOvr>
  <p:transition spd="slow">
    <p:circl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0" y="3239120"/>
            <a:ext cx="9144000" cy="90996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/>
            <a:r>
              <a:rPr lang="de-DE" altLang="de-DE" dirty="0">
                <a:latin typeface="Verdana" pitchFamily="34" charset="0"/>
                <a:ea typeface="Verdana" pitchFamily="34" charset="0"/>
                <a:cs typeface="Verdana" pitchFamily="34" charset="0"/>
              </a:rPr>
              <a:t>Music</a:t>
            </a:r>
            <a:endParaRPr lang="en-GB" altLang="de-DE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2" name="Reggae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425956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016483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38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0" y="2950765"/>
            <a:ext cx="9144000" cy="16303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/>
            <a:r>
              <a:rPr lang="en-GB" altLang="de-DE" dirty="0">
                <a:latin typeface="Verdana" pitchFamily="34" charset="0"/>
                <a:ea typeface="Verdana" pitchFamily="34" charset="0"/>
                <a:cs typeface="Verdana" pitchFamily="34" charset="0"/>
              </a:rPr>
              <a:t>Traffic?</a:t>
            </a:r>
            <a:br>
              <a:rPr lang="en-GB" altLang="de-DE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GB" altLang="de-DE" dirty="0">
                <a:latin typeface="Verdana" pitchFamily="34" charset="0"/>
                <a:ea typeface="Verdana" pitchFamily="34" charset="0"/>
                <a:cs typeface="Verdana" pitchFamily="34" charset="0"/>
              </a:rPr>
              <a:t>You drive on the left.</a:t>
            </a:r>
          </a:p>
        </p:txBody>
      </p:sp>
    </p:spTree>
    <p:extLst>
      <p:ext uri="{BB962C8B-B14F-4D97-AF65-F5344CB8AC3E}">
        <p14:creationId xmlns:p14="http://schemas.microsoft.com/office/powerpoint/2010/main" val="2545265684"/>
      </p:ext>
    </p:extLst>
  </p:cSld>
  <p:clrMapOvr>
    <a:masterClrMapping/>
  </p:clrMapOvr>
  <p:transition spd="slow">
    <p:circl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557463"/>
            <a:ext cx="3718033" cy="1080000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1940" y="2565024"/>
            <a:ext cx="2296338" cy="1080000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8278" y="2564904"/>
            <a:ext cx="1797121" cy="1080000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0" y="414908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600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???</a:t>
            </a:r>
            <a:endParaRPr lang="en-GB" sz="3600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8716433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0750" y="1843087"/>
            <a:ext cx="4762500" cy="317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430644"/>
      </p:ext>
    </p:extLst>
  </p:cSld>
  <p:clrMapOvr>
    <a:masterClrMapping/>
  </p:clrMapOvr>
  <p:transition spd="slow">
    <p:circl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500" y="1762125"/>
            <a:ext cx="4953000" cy="3333750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0" y="5301208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0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9.58 </a:t>
            </a:r>
            <a:r>
              <a:rPr lang="de-DE" sz="400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seconds</a:t>
            </a:r>
            <a:r>
              <a:rPr lang="de-DE" sz="40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37.58 km/h</a:t>
            </a:r>
            <a:endParaRPr lang="en-GB" sz="40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2160334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146" y="945480"/>
            <a:ext cx="8896350" cy="500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479428"/>
      </p:ext>
    </p:extLst>
  </p:cSld>
  <p:clrMapOvr>
    <a:masterClrMapping/>
  </p:clrMapOvr>
  <p:transition spd="slow">
    <p:circl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144" y="1628800"/>
            <a:ext cx="7469710" cy="36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5270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0" y="1484784"/>
            <a:ext cx="9144000" cy="8382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/>
            <a:r>
              <a:rPr lang="en-GB" altLang="de-DE" dirty="0">
                <a:latin typeface="Verdana" pitchFamily="34" charset="0"/>
                <a:ea typeface="Verdana" pitchFamily="34" charset="0"/>
                <a:cs typeface="Verdana" pitchFamily="34" charset="0"/>
              </a:rPr>
              <a:t>Marihuana is legal</a:t>
            </a:r>
            <a:br>
              <a:rPr lang="en-GB" altLang="de-DE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endParaRPr lang="en-GB" altLang="de-DE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-36512" y="2518717"/>
            <a:ext cx="9180512" cy="335855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/>
            <a:r>
              <a:rPr lang="en-GB" sz="1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„Too many of our young people have ended up with criminal convictions after being caught with a </a:t>
            </a:r>
            <a:r>
              <a:rPr lang="en-GB" sz="1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spliff</a:t>
            </a:r>
            <a:r>
              <a:rPr lang="en-GB" sz="1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something that has affected their ability to do things like get jobs and get visas to travel overseas.“</a:t>
            </a:r>
          </a:p>
          <a:p>
            <a:pPr algn="ctr"/>
            <a:endParaRPr lang="de-DE" sz="18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en-GB" sz="1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Mark Golding, Minister of Justice</a:t>
            </a:r>
          </a:p>
          <a:p>
            <a:pPr algn="ctr"/>
            <a:endParaRPr lang="en-GB" sz="18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endParaRPr lang="en-GB" sz="18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en-GB" sz="1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„</a:t>
            </a:r>
            <a:r>
              <a:rPr lang="en-GB" sz="1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Zu</a:t>
            </a:r>
            <a:r>
              <a:rPr lang="en-GB" sz="1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viele</a:t>
            </a:r>
            <a:r>
              <a:rPr lang="en-GB" sz="1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unserer</a:t>
            </a:r>
            <a:r>
              <a:rPr lang="en-GB" sz="1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jungen</a:t>
            </a:r>
            <a:r>
              <a:rPr lang="en-GB" sz="1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Leute</a:t>
            </a:r>
            <a:r>
              <a:rPr lang="en-GB" sz="1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sind</a:t>
            </a:r>
            <a:r>
              <a:rPr lang="en-GB" sz="1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wegen</a:t>
            </a:r>
            <a:r>
              <a:rPr lang="en-GB" sz="1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Straftaten</a:t>
            </a:r>
            <a:r>
              <a:rPr lang="en-GB" sz="1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verurteilt</a:t>
            </a:r>
            <a:r>
              <a:rPr lang="en-GB" sz="1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worden</a:t>
            </a:r>
            <a:r>
              <a:rPr lang="en-GB" sz="1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sz="1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nachdem</a:t>
            </a:r>
            <a:r>
              <a:rPr lang="en-GB" sz="1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sie</a:t>
            </a:r>
            <a:r>
              <a:rPr lang="en-GB" sz="1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mit</a:t>
            </a:r>
            <a:r>
              <a:rPr lang="en-GB" sz="1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einem</a:t>
            </a:r>
            <a:r>
              <a:rPr lang="en-GB" sz="1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Joint </a:t>
            </a:r>
            <a:r>
              <a:rPr lang="en-GB" sz="1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erwischt</a:t>
            </a:r>
            <a:r>
              <a:rPr lang="en-GB" sz="1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wurden</a:t>
            </a:r>
            <a:r>
              <a:rPr lang="en-GB" sz="1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– </a:t>
            </a:r>
            <a:r>
              <a:rPr lang="en-GB" sz="1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etwas</a:t>
            </a:r>
            <a:r>
              <a:rPr lang="en-GB" sz="1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das </a:t>
            </a:r>
            <a:r>
              <a:rPr lang="en-GB" sz="1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ihre</a:t>
            </a:r>
            <a:r>
              <a:rPr lang="en-GB" sz="1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Möglichkeiten</a:t>
            </a:r>
            <a:r>
              <a:rPr lang="en-GB" sz="1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einen</a:t>
            </a:r>
            <a:r>
              <a:rPr lang="en-GB" sz="1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Job </a:t>
            </a:r>
            <a:r>
              <a:rPr lang="en-GB" sz="1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oder</a:t>
            </a:r>
            <a:r>
              <a:rPr lang="en-GB" sz="1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internationale</a:t>
            </a:r>
            <a:r>
              <a:rPr lang="en-GB" sz="1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Visa </a:t>
            </a:r>
            <a:r>
              <a:rPr lang="en-GB" sz="1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zu</a:t>
            </a:r>
            <a:r>
              <a:rPr lang="en-GB" sz="1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bekommen</a:t>
            </a:r>
            <a:r>
              <a:rPr lang="en-GB" sz="1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beeinflusst</a:t>
            </a:r>
            <a:r>
              <a:rPr lang="en-GB" sz="1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hat.“</a:t>
            </a:r>
          </a:p>
          <a:p>
            <a:pPr algn="ctr"/>
            <a:r>
              <a:rPr lang="en-GB" sz="1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</a:t>
            </a:r>
            <a:r>
              <a:rPr lang="en-GB" sz="1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Justizminister</a:t>
            </a:r>
            <a:r>
              <a:rPr lang="en-GB" sz="1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Mark Golding</a:t>
            </a:r>
          </a:p>
          <a:p>
            <a:pPr algn="ctr" eaLnBrk="1" hangingPunct="1"/>
            <a:br>
              <a:rPr lang="en-GB" altLang="de-DE" kern="0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endParaRPr lang="en-GB" altLang="de-DE" kern="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4242721"/>
      </p:ext>
    </p:extLst>
  </p:cSld>
  <p:clrMapOvr>
    <a:masterClrMapping/>
  </p:clrMapOvr>
  <p:transition spd="slow">
    <p:circl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0" y="5038997"/>
            <a:ext cx="9144000" cy="98229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/>
            <a:r>
              <a:rPr lang="en-GB" altLang="de-DE" dirty="0">
                <a:latin typeface="Verdana" pitchFamily="34" charset="0"/>
                <a:ea typeface="Verdana" pitchFamily="34" charset="0"/>
                <a:cs typeface="Verdana" pitchFamily="34" charset="0"/>
              </a:rPr>
              <a:t>Capital: Kingston</a:t>
            </a:r>
            <a:br>
              <a:rPr lang="en-GB" altLang="de-DE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endParaRPr lang="en-GB" altLang="de-DE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945064"/>
            <a:ext cx="4488000" cy="3060000"/>
          </a:xfrm>
          <a:prstGeom prst="rect">
            <a:avLst/>
          </a:prstGeom>
        </p:spPr>
      </p:pic>
      <p:pic>
        <p:nvPicPr>
          <p:cNvPr id="3" name="Grafik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1412776"/>
            <a:ext cx="5338000" cy="3060000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0513" y="1988840"/>
            <a:ext cx="5439999" cy="30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491678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5"/>
          <p:cNvSpPr txBox="1">
            <a:spLocks noChangeArrowheads="1"/>
          </p:cNvSpPr>
          <p:nvPr/>
        </p:nvSpPr>
        <p:spPr bwMode="auto">
          <a:xfrm>
            <a:off x="2268538" y="5013325"/>
            <a:ext cx="46799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de-DE" altLang="de-DE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416" y="946233"/>
            <a:ext cx="7524000" cy="5147063"/>
          </a:xfrm>
          <a:prstGeom prst="rect">
            <a:avLst/>
          </a:prstGeom>
        </p:spPr>
      </p:pic>
      <p:grpSp>
        <p:nvGrpSpPr>
          <p:cNvPr id="9" name="Gruppieren 8"/>
          <p:cNvGrpSpPr/>
          <p:nvPr/>
        </p:nvGrpSpPr>
        <p:grpSpPr>
          <a:xfrm>
            <a:off x="0" y="3429000"/>
            <a:ext cx="9144000" cy="1161420"/>
            <a:chOff x="0" y="3429000"/>
            <a:chExt cx="9144000" cy="1161420"/>
          </a:xfrm>
        </p:grpSpPr>
        <p:sp>
          <p:nvSpPr>
            <p:cNvPr id="2" name="Textfeld 1"/>
            <p:cNvSpPr txBox="1"/>
            <p:nvPr/>
          </p:nvSpPr>
          <p:spPr>
            <a:xfrm>
              <a:off x="0" y="4221088"/>
              <a:ext cx="9144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b="1" dirty="0">
                  <a:solidFill>
                    <a:srgbClr val="FF000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			Jamaica</a:t>
              </a:r>
              <a:endParaRPr lang="en-GB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8" name="Pfeil nach oben 7"/>
            <p:cNvSpPr/>
            <p:nvPr/>
          </p:nvSpPr>
          <p:spPr>
            <a:xfrm>
              <a:off x="3707904" y="3429000"/>
              <a:ext cx="144016" cy="864096"/>
            </a:xfrm>
            <a:prstGeom prst="up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02746499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2273" y="947872"/>
            <a:ext cx="4571975" cy="4713376"/>
          </a:xfrm>
          <a:prstGeom prst="rect">
            <a:avLst/>
          </a:prstGeom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DE89BA-361B-952F-A34F-101470B107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6FA1449C-B7E0-5308-15EA-E1C802169C9B}"/>
              </a:ext>
            </a:extLst>
          </p:cNvPr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0" y="2132856"/>
            <a:ext cx="9144000" cy="288032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/>
            <a:r>
              <a:rPr lang="en-GB" altLang="de-DE" dirty="0">
                <a:latin typeface="Verdana" pitchFamily="34" charset="0"/>
              </a:rPr>
              <a:t>Part of the Commonwealth of Nations</a:t>
            </a:r>
            <a:br>
              <a:rPr lang="en-GB" altLang="de-DE" dirty="0">
                <a:latin typeface="Verdana" pitchFamily="34" charset="0"/>
              </a:rPr>
            </a:br>
            <a:r>
              <a:rPr lang="en-GB" altLang="de-DE" dirty="0">
                <a:latin typeface="Verdana" pitchFamily="34" charset="0"/>
              </a:rPr>
              <a:t>1509 – 1655: Spanish colony</a:t>
            </a:r>
            <a:br>
              <a:rPr lang="en-GB" altLang="de-DE" dirty="0">
                <a:latin typeface="Verdana" pitchFamily="34" charset="0"/>
              </a:rPr>
            </a:br>
            <a:r>
              <a:rPr lang="en-GB" altLang="de-DE" dirty="0">
                <a:latin typeface="Verdana" pitchFamily="34" charset="0"/>
              </a:rPr>
              <a:t>1655 – 1962: British colony</a:t>
            </a:r>
          </a:p>
        </p:txBody>
      </p:sp>
    </p:spTree>
    <p:extLst>
      <p:ext uri="{BB962C8B-B14F-4D97-AF65-F5344CB8AC3E}">
        <p14:creationId xmlns:p14="http://schemas.microsoft.com/office/powerpoint/2010/main" val="3039717613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0" y="2420889"/>
            <a:ext cx="9144000" cy="1656184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/>
            <a:r>
              <a:rPr lang="en-GB" altLang="de-DE">
                <a:latin typeface="Verdana" pitchFamily="34" charset="0"/>
              </a:rPr>
              <a:t>Currency</a:t>
            </a:r>
            <a:r>
              <a:rPr lang="en-GB" altLang="de-DE" dirty="0">
                <a:latin typeface="Verdana" pitchFamily="34" charset="0"/>
              </a:rPr>
              <a:t>?</a:t>
            </a:r>
            <a:br>
              <a:rPr lang="en-GB" altLang="de-DE" dirty="0">
                <a:latin typeface="Verdana" pitchFamily="34" charset="0"/>
              </a:rPr>
            </a:br>
            <a:r>
              <a:rPr lang="en-GB" altLang="de-DE" dirty="0">
                <a:latin typeface="Verdana" pitchFamily="34" charset="0"/>
              </a:rPr>
              <a:t>Dollar.  </a:t>
            </a:r>
          </a:p>
        </p:txBody>
      </p:sp>
    </p:spTree>
  </p:cSld>
  <p:clrMapOvr>
    <a:masterClrMapping/>
  </p:clrMapOvr>
  <p:transition spd="slow">
    <p:circl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0" y="2276872"/>
            <a:ext cx="9144000" cy="2304256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/>
            <a:r>
              <a:rPr lang="en-GB" altLang="de-DE" dirty="0">
                <a:latin typeface="Verdana" pitchFamily="34" charset="0"/>
              </a:rPr>
              <a:t>Island</a:t>
            </a:r>
            <a:br>
              <a:rPr lang="en-GB" altLang="de-DE" dirty="0">
                <a:latin typeface="Verdana" pitchFamily="34" charset="0"/>
              </a:rPr>
            </a:br>
            <a:r>
              <a:rPr lang="en-GB" altLang="de-DE" dirty="0">
                <a:latin typeface="Verdana" pitchFamily="34" charset="0"/>
              </a:rPr>
              <a:t>Length: 235 km</a:t>
            </a:r>
            <a:br>
              <a:rPr lang="en-GB" altLang="de-DE" dirty="0">
                <a:latin typeface="Verdana" pitchFamily="34" charset="0"/>
              </a:rPr>
            </a:br>
            <a:r>
              <a:rPr lang="en-GB" altLang="de-DE" dirty="0">
                <a:latin typeface="Verdana" pitchFamily="34" charset="0"/>
              </a:rPr>
              <a:t>Width: 35 – 82 km</a:t>
            </a:r>
            <a:br>
              <a:rPr lang="en-GB" altLang="de-DE" dirty="0">
                <a:latin typeface="Verdana" pitchFamily="34" charset="0"/>
              </a:rPr>
            </a:br>
            <a:endParaRPr lang="de-DE" altLang="de-DE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slow">
    <p:circl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0" y="2276872"/>
            <a:ext cx="9144000" cy="3024336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/>
            <a:r>
              <a:rPr lang="en-GB" altLang="de-DE" dirty="0">
                <a:latin typeface="Verdana" pitchFamily="34" charset="0"/>
              </a:rPr>
              <a:t>Population: ~ 3 million,</a:t>
            </a:r>
            <a:br>
              <a:rPr lang="en-GB" altLang="de-DE" dirty="0">
                <a:latin typeface="Verdana" pitchFamily="34" charset="0"/>
              </a:rPr>
            </a:br>
            <a:r>
              <a:rPr lang="en-GB" altLang="de-DE" dirty="0">
                <a:latin typeface="Verdana" pitchFamily="34" charset="0"/>
              </a:rPr>
              <a:t>91% of which are descendants of African slaves</a:t>
            </a:r>
            <a:br>
              <a:rPr lang="en-GB" altLang="de-DE" dirty="0">
                <a:latin typeface="Verdana" pitchFamily="34" charset="0"/>
              </a:rPr>
            </a:br>
            <a:r>
              <a:rPr lang="en-GB" altLang="de-DE" dirty="0">
                <a:latin typeface="Verdana" pitchFamily="34" charset="0"/>
              </a:rPr>
              <a:t>Average age: 23.7 years</a:t>
            </a:r>
            <a:br>
              <a:rPr lang="en-GB" altLang="de-DE" dirty="0">
                <a:latin typeface="Verdana" pitchFamily="34" charset="0"/>
              </a:rPr>
            </a:br>
            <a:br>
              <a:rPr lang="en-GB" altLang="de-DE" dirty="0">
                <a:latin typeface="Verdana" pitchFamily="34" charset="0"/>
              </a:rPr>
            </a:br>
            <a:endParaRPr lang="de-DE" altLang="de-DE" dirty="0"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6811525"/>
      </p:ext>
    </p:extLst>
  </p:cSld>
  <p:clrMapOvr>
    <a:masterClrMapping/>
  </p:clrMapOvr>
  <p:transition spd="slow">
    <p:circl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0" y="2204864"/>
            <a:ext cx="9144000" cy="2736304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/>
            <a:r>
              <a:rPr lang="en-GB" altLang="de-DE" sz="4000" dirty="0">
                <a:latin typeface="Verdana" pitchFamily="34" charset="0"/>
              </a:rPr>
              <a:t>Parliamentary monarchy</a:t>
            </a:r>
            <a:br>
              <a:rPr lang="en-GB" altLang="de-DE" sz="4000" dirty="0">
                <a:latin typeface="Verdana" pitchFamily="34" charset="0"/>
              </a:rPr>
            </a:br>
            <a:r>
              <a:rPr lang="en-GB" altLang="de-DE" sz="4000" dirty="0">
                <a:latin typeface="Verdana" pitchFamily="34" charset="0"/>
              </a:rPr>
              <a:t>Head of State: King Charles III</a:t>
            </a:r>
            <a:br>
              <a:rPr lang="en-GB" altLang="de-DE" sz="4000" dirty="0">
                <a:latin typeface="Verdana" pitchFamily="34" charset="0"/>
              </a:rPr>
            </a:br>
            <a:r>
              <a:rPr lang="en-GB" altLang="de-DE" sz="4000" dirty="0">
                <a:latin typeface="Verdana" pitchFamily="34" charset="0"/>
              </a:rPr>
              <a:t>Head of Government:</a:t>
            </a:r>
            <a:br>
              <a:rPr lang="en-GB" altLang="de-DE" sz="4000" dirty="0">
                <a:latin typeface="Verdana" pitchFamily="34" charset="0"/>
              </a:rPr>
            </a:br>
            <a:r>
              <a:rPr lang="en-GB" altLang="de-DE" sz="4000" dirty="0">
                <a:latin typeface="Verdana" pitchFamily="34" charset="0"/>
              </a:rPr>
              <a:t>Andrew Holness, Prime Minister </a:t>
            </a:r>
            <a:endParaRPr lang="de-DE" altLang="de-DE" sz="4000" dirty="0"/>
          </a:p>
        </p:txBody>
      </p:sp>
      <p:pic>
        <p:nvPicPr>
          <p:cNvPr id="2" name="Grafik 1" descr="Ein Bild, das Person, Wand, Anzug, Mann enthält.&#10;&#10;Automatisch generierte Beschreibung">
            <a:extLst>
              <a:ext uri="{FF2B5EF4-FFF2-40B4-BE49-F238E27FC236}">
                <a16:creationId xmlns:a16="http://schemas.microsoft.com/office/drawing/2014/main" id="{E28172DB-8B3D-4265-9C42-E99B38A7F6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0" y="1969368"/>
            <a:ext cx="3657600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877339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0" y="2564904"/>
            <a:ext cx="9144000" cy="227803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/>
            <a:r>
              <a:rPr lang="en-GB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Average temperature (capital): January – 25°</a:t>
            </a:r>
            <a:br>
              <a:rPr lang="en-GB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July – 27°</a:t>
            </a:r>
            <a:endParaRPr lang="de-DE" altLang="de-DE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</p:cSld>
  <p:clrMapOvr>
    <a:masterClrMapping/>
  </p:clrMapOvr>
  <p:transition spd="slow">
    <p:circl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989499"/>
            <a:ext cx="8686800" cy="4887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602831"/>
      </p:ext>
    </p:extLst>
  </p:cSld>
  <p:clrMapOvr>
    <a:masterClrMapping/>
  </p:clrMapOvr>
  <p:transition spd="slow">
    <p:circle/>
  </p:transition>
</p:sld>
</file>

<file path=ppt/theme/theme1.xml><?xml version="1.0" encoding="utf-8"?>
<a:theme xmlns:a="http://schemas.openxmlformats.org/drawingml/2006/main" name="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218</Words>
  <Application>Microsoft Office PowerPoint</Application>
  <PresentationFormat>Bildschirmpräsentation (4:3)</PresentationFormat>
  <Paragraphs>22</Paragraphs>
  <Slides>19</Slides>
  <Notes>0</Notes>
  <HiddenSlides>0</HiddenSlides>
  <MMClips>1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19</vt:i4>
      </vt:variant>
    </vt:vector>
  </HeadingPairs>
  <TitlesOfParts>
    <vt:vector size="22" baseType="lpstr">
      <vt:lpstr>Arial</vt:lpstr>
      <vt:lpstr>Verdana</vt:lpstr>
      <vt:lpstr>Standarddesign</vt:lpstr>
      <vt:lpstr>Which country is it?</vt:lpstr>
      <vt:lpstr>PowerPoint-Präsentation</vt:lpstr>
      <vt:lpstr>Part of the Commonwealth of Nations 1509 – 1655: Spanish colony 1655 – 1962: British colony</vt:lpstr>
      <vt:lpstr>Currency? Dollar.  </vt:lpstr>
      <vt:lpstr>Island Length: 235 km Width: 35 – 82 km </vt:lpstr>
      <vt:lpstr>Population: ~ 3 million, 91% of which are descendants of African slaves Average age: 23.7 years  </vt:lpstr>
      <vt:lpstr>Parliamentary monarchy Head of State: King Charles III Head of Government: Andrew Holness, Prime Minister </vt:lpstr>
      <vt:lpstr>Average temperature (capital): January – 25° July – 27°</vt:lpstr>
      <vt:lpstr>PowerPoint-Präsentation</vt:lpstr>
      <vt:lpstr>Music</vt:lpstr>
      <vt:lpstr>Traffic? You drive on the left.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Marihuana is legal </vt:lpstr>
      <vt:lpstr>Capital: Kingston </vt:lpstr>
      <vt:lpstr>PowerPoint-Präsentation</vt:lpstr>
    </vt:vector>
  </TitlesOfParts>
  <Company>Maximilian Verlag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Jürgen Hensel</dc:creator>
  <cp:lastModifiedBy>Jürgen Hensel</cp:lastModifiedBy>
  <cp:revision>143</cp:revision>
  <dcterms:created xsi:type="dcterms:W3CDTF">2011-03-24T10:15:25Z</dcterms:created>
  <dcterms:modified xsi:type="dcterms:W3CDTF">2026-05-29T05:17:19Z</dcterms:modified>
</cp:coreProperties>
</file>